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99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2" r:id="rId16"/>
    <p:sldId id="453" r:id="rId17"/>
    <p:sldId id="454" r:id="rId18"/>
    <p:sldId id="456" r:id="rId19"/>
    <p:sldId id="455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72" r:id="rId31"/>
    <p:sldId id="467" r:id="rId32"/>
    <p:sldId id="468" r:id="rId33"/>
    <p:sldId id="470" r:id="rId34"/>
    <p:sldId id="471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06" r:id="rId52"/>
    <p:sldId id="490" r:id="rId53"/>
    <p:sldId id="491" r:id="rId54"/>
    <p:sldId id="492" r:id="rId55"/>
    <p:sldId id="493" r:id="rId56"/>
    <p:sldId id="494" r:id="rId57"/>
    <p:sldId id="495" r:id="rId58"/>
    <p:sldId id="48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6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72"/>
            <p14:sldId id="467"/>
            <p14:sldId id="468"/>
            <p14:sldId id="470"/>
            <p14:sldId id="471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06"/>
            <p14:sldId id="490"/>
            <p14:sldId id="491"/>
            <p14:sldId id="492"/>
            <p14:sldId id="493"/>
            <p14:sldId id="494"/>
            <p14:sldId id="495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79" d="100"/>
          <a:sy n="79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</p:txBody>
      </p:sp>
    </p:spTree>
    <p:extLst>
      <p:ext uri="{BB962C8B-B14F-4D97-AF65-F5344CB8AC3E}">
        <p14:creationId xmlns:p14="http://schemas.microsoft.com/office/powerpoint/2010/main" val="10485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</p:txBody>
      </p:sp>
    </p:spTree>
    <p:extLst>
      <p:ext uri="{BB962C8B-B14F-4D97-AF65-F5344CB8AC3E}">
        <p14:creationId xmlns:p14="http://schemas.microsoft.com/office/powerpoint/2010/main" val="96007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8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16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 (например, для нулевого)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C06D02E-0EC8-420C-B1E6-4CEF45543A0C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30A8FBB5-DFB5-418E-8CBF-3E1A8071C1E5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92C9FC2A-D18E-4EA4-BC31-7867F4E0382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27FBEA5A-353A-46C3-BFB9-1D48826FCE7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8758143E-8AD6-4F22-BE0D-1AD514FE8179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5D95AB7C-E5AD-4327-98CD-5E51901CAC5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6BE08DAC-3BD0-46F6-90D1-EBDBC2E52FA8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AC56647B-974C-469A-B6A6-C1150D04CBCB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49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353A1779-3701-4D63-9B34-56C04D1AEE2B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86EC3FC6-B3FD-4A69-9055-E0B8C81C2546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9F51F5D3-44CF-42E1-9D7F-082396360BE5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8F4C8648-EF6D-4380-97F2-BA4937A57FA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4046DABA-C7FA-4BD3-A946-9C779C4874D8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0485BA83-25E9-411E-8CC8-8049D38A53F3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5764207-8BC7-412A-929A-CF8A95D31157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D8B0F8B-4C10-49EA-B0BC-2D53B939F5B7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591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006CFCE4-5695-4BEF-8440-4D983225BDE8}"/>
              </a:ext>
            </a:extLst>
          </p:cNvPr>
          <p:cNvSpPr/>
          <p:nvPr/>
        </p:nvSpPr>
        <p:spPr>
          <a:xfrm>
            <a:off x="4686336" y="3785775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1C068CF-7350-47A5-9417-FF4F0333B2B8}"/>
              </a:ext>
            </a:extLst>
          </p:cNvPr>
          <p:cNvSpPr/>
          <p:nvPr/>
        </p:nvSpPr>
        <p:spPr>
          <a:xfrm>
            <a:off x="838829" y="3785775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C5F1EBCB-E2D4-418D-89B5-775E277D0C3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2A7AAC0A-90BB-4602-BCE3-B20786CF8772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xmlns="" id="{28F929B8-403B-4DCD-BF4D-67AF44ADE283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xmlns="" id="{F9B1247C-1DF3-4ADE-81D3-E4A891C1B153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0DA4CB17-02E5-4728-B49F-0FBB0848DD4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36208028-9C0B-4C78-8EE9-50B6B93DF307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FD3255E7-2EE8-4961-972A-8D2891D6BE91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BD53FE7D-3CF8-45E3-85B3-AF2CAF6322DA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904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610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7625290" y="4238625"/>
            <a:ext cx="15945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60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1C068CF-7350-47A5-9417-FF4F0333B2B8}"/>
              </a:ext>
            </a:extLst>
          </p:cNvPr>
          <p:cNvSpPr/>
          <p:nvPr/>
        </p:nvSpPr>
        <p:spPr>
          <a:xfrm>
            <a:off x="838828" y="3785775"/>
            <a:ext cx="6903055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7625290" y="4216506"/>
            <a:ext cx="159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7625290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870E70F4-CD3B-4D46-975D-B1689B7144DD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25733A66-5CA0-4F7B-A52B-053AF26BBA36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E7B85464-5539-4E66-A66F-6C11C751AE16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xmlns="" id="{6939E799-CAB3-4B34-A64A-D814878584D4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51D4EE03-5225-4461-BAAB-6037CFDB6E9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CEBA0464-A53E-4EB3-8CB9-C24F11084743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0D3A78EE-AB2F-4DD4-B23F-0A09AD1B8268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F67027EE-9051-439C-85EC-64AB5438DC09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A00A4D7-5424-4085-80E7-32D9831D858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56D40FB9-C1A3-47A1-8823-320830CE032F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C6B7AE36-F3F9-4498-B6DB-938D29DE4B31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A8367D0F-DB60-4D64-A580-E42FB036FBE3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EE985A8D-65FF-4E50-81BE-4718B7B9221A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33CDB2BD-F92D-4FBD-9152-6929E595B5E5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B1EA2F23-E6BB-4F98-9D94-CB6A70DCBA87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4B95D402-BA72-4A89-837B-E77E99B3231A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54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8D811F6-7C5A-4F1B-9874-1F54D0B3CE4F}"/>
              </a:ext>
            </a:extLst>
          </p:cNvPr>
          <p:cNvSpPr/>
          <p:nvPr/>
        </p:nvSpPr>
        <p:spPr>
          <a:xfrm>
            <a:off x="5059619" y="3805003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D46288D-322F-4F01-B4B7-DBE055831A21}"/>
              </a:ext>
            </a:extLst>
          </p:cNvPr>
          <p:cNvSpPr/>
          <p:nvPr/>
        </p:nvSpPr>
        <p:spPr>
          <a:xfrm>
            <a:off x="6069119" y="3812458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B492DF5-80E9-4E51-BE2B-7EE515C21AEB}"/>
              </a:ext>
            </a:extLst>
          </p:cNvPr>
          <p:cNvSpPr/>
          <p:nvPr/>
        </p:nvSpPr>
        <p:spPr>
          <a:xfrm>
            <a:off x="7146564" y="3812457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CCD227E-B6B7-4E84-8094-252FABC94019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D638EF21-62C3-46B8-A4D8-AC7739B87E8A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xmlns="" id="{0F72C39D-9324-44D1-9443-F23C67E551F0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6B146706-9DBB-42D0-B65E-86049567C280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1964056E-7809-41B8-AFF8-A682DBC15432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08684A31-7DA5-47BC-820B-C241CC1CB0E2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06FBAF52-84EE-48CB-8742-284BDCF93B8A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766643A2-D804-4E5A-B1F7-427115FE212F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129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22A0AC82-91C5-4C1A-94DE-64D4A030E19D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7E438AFD-F3B9-49EF-884F-ACAEC4FC0D7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xmlns="" id="{8C6233E6-2840-4128-A68A-0C40279FE60F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4DE96539-90DA-46A1-B6E2-33F735DA898D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BFEDD992-FA75-410F-9ED7-E91090389207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7E8E1CAB-8D5C-4AD5-8915-34E0A1FB83FE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14F5FC1-2323-450C-BC63-82C4F609A43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702A4EC5-2F37-48CE-AE2A-CC32A4CADB85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57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E82BCEC7-8FDB-47E0-9395-3F54F1B6B6AF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9F46381C-5FEE-4935-AEDC-5084AAAACD7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0B24D0F1-7A11-4986-BC42-1777551EF6F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71EC85F1-24BD-4F71-BE7B-A3EF4FA8334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0BE5A778-9987-4F90-BC53-42B79B91741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0B86DFC8-7DC9-4D63-9F17-05CF83B3FD8D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F30CF67C-275B-4B31-BFEC-D7D975F3372C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8C251E0C-CDA6-48C2-AB1D-0550BA41025F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48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4274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5792926" y="4238625"/>
            <a:ext cx="3426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B349A8-D489-451B-AD3D-292DEBAC5C96}"/>
              </a:ext>
            </a:extLst>
          </p:cNvPr>
          <p:cNvSpPr txBox="1"/>
          <p:nvPr/>
        </p:nvSpPr>
        <p:spPr>
          <a:xfrm>
            <a:off x="5822136" y="4216506"/>
            <a:ext cx="339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41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5792961" y="3744214"/>
            <a:ext cx="0" cy="6182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D129B434-51C9-4A5D-AFA2-69EC5718D655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8DDB2808-4C3A-473C-A9C7-5FB86751376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2E1E00BC-389B-4CCD-ADEF-0E7FED2CDEC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F5394FD3-1DF0-4BA3-8AE7-6ADDD352F042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F4DB0485-D633-42C8-8077-C62E131CEA6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CB5D6024-FA2C-4A69-B964-5D65B51BC2F8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08B4BFDE-1E4A-4272-AA83-45CBCD0C673D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9C7A4928-7983-4174-B016-B56BD739D8FC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72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182114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58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</p:txBody>
      </p:sp>
    </p:spTree>
    <p:extLst>
      <p:ext uri="{BB962C8B-B14F-4D97-AF65-F5344CB8AC3E}">
        <p14:creationId xmlns:p14="http://schemas.microsoft.com/office/powerpoint/2010/main" val="264955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</p:txBody>
      </p:sp>
    </p:spTree>
    <p:extLst>
      <p:ext uri="{BB962C8B-B14F-4D97-AF65-F5344CB8AC3E}">
        <p14:creationId xmlns:p14="http://schemas.microsoft.com/office/powerpoint/2010/main" val="330208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</p:txBody>
      </p:sp>
    </p:spTree>
    <p:extLst>
      <p:ext uri="{BB962C8B-B14F-4D97-AF65-F5344CB8AC3E}">
        <p14:creationId xmlns:p14="http://schemas.microsoft.com/office/powerpoint/2010/main" val="361718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1 выросло как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так и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28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75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AE876B74-EC12-4594-A67C-DF2DE3595936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EE096192-DAE9-4FA0-A2F7-405CE0EC2233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C27E2ED9-4821-41A6-93FF-7DB022E3F72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2677D33A-871B-4CC3-BB1B-5E015CC4724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7735479C-274B-4E9E-8333-1A2FB5DBF23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3BB19D88-B5B8-4647-ACE0-CD7A8AC5DDB8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AD1F51E1-848E-48EE-B57E-579AACD97ACE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5E8D91FB-6B1A-4252-9B64-C226E5B65189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5C618DB3-E92C-49DC-8D93-9FC27A050D7A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61989ECD-A12C-47BF-AF47-3A9CD15CB0DD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326559CC-500D-4DAD-B8E8-888B7D4AB998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58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2DA76941-AD66-47A6-9A30-CD2B3D1E4E55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6B664447-211C-4903-AEE7-9E3C894DA562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639ECF28-075B-4A15-860D-EE90B0827C4B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D1D86AC6-6724-4572-BD07-1D5C3011B47A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B2C23A1E-4AB2-471F-9C9C-7EFE074ACE3E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xmlns="" id="{D56F5758-CDFB-4E9D-B19D-54E0878541E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7CA76805-7302-4731-9387-8EB46C7F79EB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78DE1615-7C2E-4F69-993A-39B29EEA5499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AE876B74-EC12-4594-A67C-DF2DE3595936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EE096192-DAE9-4FA0-A2F7-405CE0EC2233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C58993-B7EB-4EBD-8EDC-D27194028800}"/>
              </a:ext>
            </a:extLst>
          </p:cNvPr>
          <p:cNvSpPr txBox="1"/>
          <p:nvPr/>
        </p:nvSpPr>
        <p:spPr>
          <a:xfrm>
            <a:off x="2814906" y="1634564"/>
            <a:ext cx="502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Срабатывает 1 поколение, </a:t>
            </a:r>
            <a:r>
              <a:rPr lang="en-US" dirty="0"/>
              <a:t>GC </a:t>
            </a:r>
            <a:r>
              <a:rPr lang="ru-RU" dirty="0"/>
              <a:t>работает на 1 и 0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1B94087A-CA48-4179-AC5B-9BBB5E6E0655}"/>
              </a:ext>
            </a:extLst>
          </p:cNvPr>
          <p:cNvSpPr/>
          <p:nvPr/>
        </p:nvSpPr>
        <p:spPr>
          <a:xfrm>
            <a:off x="762454" y="4627223"/>
            <a:ext cx="9026598" cy="207530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47906955-DE48-45F5-8335-EBCA9FE5BB1D}"/>
              </a:ext>
            </a:extLst>
          </p:cNvPr>
          <p:cNvSpPr/>
          <p:nvPr/>
        </p:nvSpPr>
        <p:spPr>
          <a:xfrm>
            <a:off x="7742049" y="1654434"/>
            <a:ext cx="4242682" cy="106040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FB469369-4768-429D-A7CA-043082BD45F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xmlns="" id="{2272F5FC-2E68-4D00-A977-CC6435EBBA0E}"/>
              </a:ext>
            </a:extLst>
          </p:cNvPr>
          <p:cNvSpPr/>
          <p:nvPr/>
        </p:nvSpPr>
        <p:spPr>
          <a:xfrm rot="5400000">
            <a:off x="5231148" y="-1667266"/>
            <a:ext cx="266883" cy="7695242"/>
          </a:xfrm>
          <a:prstGeom prst="leftBrace">
            <a:avLst>
              <a:gd name="adj1" fmla="val 69644"/>
              <a:gd name="adj2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4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21D317BB-237C-4B07-89FC-8FAB0CAC7921}"/>
              </a:ext>
            </a:extLst>
          </p:cNvPr>
          <p:cNvSpPr/>
          <p:nvPr/>
        </p:nvSpPr>
        <p:spPr>
          <a:xfrm>
            <a:off x="7088306" y="3808682"/>
            <a:ext cx="546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A55CF17D-EA81-4B59-96F9-30E7B00B28B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D42CEC8-B630-4B25-99A6-BBBBFA6DF258}"/>
              </a:ext>
            </a:extLst>
          </p:cNvPr>
          <p:cNvSpPr/>
          <p:nvPr/>
        </p:nvSpPr>
        <p:spPr>
          <a:xfrm>
            <a:off x="7358846" y="3808682"/>
            <a:ext cx="2664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EB25504B-7245-4A4E-A489-F3A7FF086BBF}"/>
              </a:ext>
            </a:extLst>
          </p:cNvPr>
          <p:cNvSpPr/>
          <p:nvPr/>
        </p:nvSpPr>
        <p:spPr>
          <a:xfrm>
            <a:off x="4869873" y="3819743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FF6B76B5-983B-49A0-AFA4-06310FC4768B}"/>
              </a:ext>
            </a:extLst>
          </p:cNvPr>
          <p:cNvSpPr/>
          <p:nvPr/>
        </p:nvSpPr>
        <p:spPr>
          <a:xfrm>
            <a:off x="5822137" y="3808682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B4677F2-0F17-41C8-829C-7501BF22C2EE}"/>
              </a:ext>
            </a:extLst>
          </p:cNvPr>
          <p:cNvSpPr/>
          <p:nvPr/>
        </p:nvSpPr>
        <p:spPr>
          <a:xfrm>
            <a:off x="1060634" y="3805615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5DC25585-6CFC-4C89-B341-0C9194153B98}"/>
              </a:ext>
            </a:extLst>
          </p:cNvPr>
          <p:cNvSpPr/>
          <p:nvPr/>
        </p:nvSpPr>
        <p:spPr>
          <a:xfrm>
            <a:off x="1215344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1A4C5DBE-3917-442B-AE45-D576F1E4DEA6}"/>
              </a:ext>
            </a:extLst>
          </p:cNvPr>
          <p:cNvSpPr/>
          <p:nvPr/>
        </p:nvSpPr>
        <p:spPr>
          <a:xfrm>
            <a:off x="1748279" y="3810213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343939C7-B3B6-4E24-A81F-50001B0F08A8}"/>
              </a:ext>
            </a:extLst>
          </p:cNvPr>
          <p:cNvSpPr/>
          <p:nvPr/>
        </p:nvSpPr>
        <p:spPr>
          <a:xfrm>
            <a:off x="2018692" y="3805615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518F85DA-7452-439A-9A97-C672F4A2C6E2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B213A048-F28F-4380-B4CB-A75E0A2DF612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318952D6-60F3-44DC-8D31-E2FED8C2DD89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6D443464-9A94-42AD-B1B2-B844D8F4C909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273183A-315A-44C7-8D51-E9D5EDB33EDF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xmlns="" id="{5804330D-65AF-4D9D-B57C-057187A6683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xmlns="" id="{7B1EDFFF-0323-46CD-8B33-36C5BF43DD74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xmlns="" id="{C40D6DA3-A3CD-4716-B175-BF3B0F986515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7E8CA58D-2BE4-445C-BBC3-68383BD34B31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6220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423C7602-23C6-4DA7-83B5-6D35B1F8C859}"/>
              </a:ext>
            </a:extLst>
          </p:cNvPr>
          <p:cNvSpPr/>
          <p:nvPr/>
        </p:nvSpPr>
        <p:spPr>
          <a:xfrm>
            <a:off x="2018691" y="3801829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7BC62E4-C34D-4501-B0BF-D8161AAFFF5B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21D317BB-237C-4B07-89FC-8FAB0CAC7921}"/>
              </a:ext>
            </a:extLst>
          </p:cNvPr>
          <p:cNvSpPr/>
          <p:nvPr/>
        </p:nvSpPr>
        <p:spPr>
          <a:xfrm>
            <a:off x="7088306" y="3808682"/>
            <a:ext cx="546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B74180-01E8-4508-967D-C7949ECC6AD3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F299A00-95A8-42E9-A765-150F659E0EF5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D42CEC8-B630-4B25-99A6-BBBBFA6DF258}"/>
              </a:ext>
            </a:extLst>
          </p:cNvPr>
          <p:cNvSpPr/>
          <p:nvPr/>
        </p:nvSpPr>
        <p:spPr>
          <a:xfrm>
            <a:off x="7358846" y="3808682"/>
            <a:ext cx="26644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EB25504B-7245-4A4E-A489-F3A7FF086BBF}"/>
              </a:ext>
            </a:extLst>
          </p:cNvPr>
          <p:cNvSpPr/>
          <p:nvPr/>
        </p:nvSpPr>
        <p:spPr>
          <a:xfrm>
            <a:off x="4869873" y="3819743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FF6B76B5-983B-49A0-AFA4-06310FC4768B}"/>
              </a:ext>
            </a:extLst>
          </p:cNvPr>
          <p:cNvSpPr/>
          <p:nvPr/>
        </p:nvSpPr>
        <p:spPr>
          <a:xfrm>
            <a:off x="5822137" y="3808682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B4677F2-0F17-41C8-829C-7501BF22C2EE}"/>
              </a:ext>
            </a:extLst>
          </p:cNvPr>
          <p:cNvSpPr/>
          <p:nvPr/>
        </p:nvSpPr>
        <p:spPr>
          <a:xfrm>
            <a:off x="1060634" y="3805615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5DC25585-6CFC-4C89-B341-0C9194153B98}"/>
              </a:ext>
            </a:extLst>
          </p:cNvPr>
          <p:cNvSpPr/>
          <p:nvPr/>
        </p:nvSpPr>
        <p:spPr>
          <a:xfrm>
            <a:off x="1215344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1A4C5DBE-3917-442B-AE45-D576F1E4DEA6}"/>
              </a:ext>
            </a:extLst>
          </p:cNvPr>
          <p:cNvSpPr/>
          <p:nvPr/>
        </p:nvSpPr>
        <p:spPr>
          <a:xfrm>
            <a:off x="1748279" y="3810213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18010367-9FE1-42FF-AD17-23D72B9135A1}"/>
              </a:ext>
            </a:extLst>
          </p:cNvPr>
          <p:cNvCxnSpPr>
            <a:cxnSpLocks/>
            <a:stCxn id="74" idx="2"/>
            <a:endCxn id="78" idx="2"/>
          </p:cNvCxnSpPr>
          <p:nvPr/>
        </p:nvCxnSpPr>
        <p:spPr>
          <a:xfrm rot="5400000">
            <a:off x="1482870" y="3868336"/>
            <a:ext cx="1426" cy="623847"/>
          </a:xfrm>
          <a:prstGeom prst="bentConnector3">
            <a:avLst>
              <a:gd name="adj1" fmla="val 27263534"/>
            </a:avLst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5F77E56-4AB1-44D7-997E-554801C1F11A}"/>
              </a:ext>
            </a:extLst>
          </p:cNvPr>
          <p:cNvSpPr/>
          <p:nvPr/>
        </p:nvSpPr>
        <p:spPr>
          <a:xfrm>
            <a:off x="1128578" y="3811639"/>
            <a:ext cx="86162" cy="369333"/>
          </a:xfrm>
          <a:prstGeom prst="rect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1F0BBA77-D8FB-4481-86B8-794DE2E06E47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8C16F93C-BAC8-4430-AD4D-7C68AFFBD437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6A025BDB-B694-4457-A4E2-EFCF1AE8D15F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103E7107-1B3E-42A6-8363-25895BF3E8F5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="" id="{C2790488-28F8-4FF2-8D22-BB7FDA7F174D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5F965EBA-C2E3-40A0-9D9B-D2813FA33815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859AFBB8-EC81-4D4B-8B6F-56206AB65DC9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2782CB4B-1012-4791-9B60-D0F1CD3091F0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76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7E0CA2E-EA90-45D6-8BD7-84EA388A37EA}"/>
              </a:ext>
            </a:extLst>
          </p:cNvPr>
          <p:cNvSpPr/>
          <p:nvPr/>
        </p:nvSpPr>
        <p:spPr>
          <a:xfrm>
            <a:off x="3578349" y="3807155"/>
            <a:ext cx="52305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D74EFFB-D0CB-4BA4-BF5D-4A4C8A4A7F87}"/>
              </a:ext>
            </a:extLst>
          </p:cNvPr>
          <p:cNvSpPr/>
          <p:nvPr/>
        </p:nvSpPr>
        <p:spPr>
          <a:xfrm>
            <a:off x="4099019" y="381163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C81D3BC6-FD95-46DC-A4E2-BD1DFC39D22D}"/>
              </a:ext>
            </a:extLst>
          </p:cNvPr>
          <p:cNvSpPr/>
          <p:nvPr/>
        </p:nvSpPr>
        <p:spPr>
          <a:xfrm>
            <a:off x="5092052" y="3805284"/>
            <a:ext cx="7115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9CE5784F-3079-4917-A9C0-B6D056CE8456}"/>
              </a:ext>
            </a:extLst>
          </p:cNvPr>
          <p:cNvSpPr/>
          <p:nvPr/>
        </p:nvSpPr>
        <p:spPr>
          <a:xfrm>
            <a:off x="5163202" y="3808680"/>
            <a:ext cx="2927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CA61387B-4203-4700-8EA1-2639E80C2592}"/>
              </a:ext>
            </a:extLst>
          </p:cNvPr>
          <p:cNvSpPr/>
          <p:nvPr/>
        </p:nvSpPr>
        <p:spPr>
          <a:xfrm>
            <a:off x="1523047" y="3805615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37EE110-86F1-4B53-B990-E3A722F1267A}"/>
              </a:ext>
            </a:extLst>
          </p:cNvPr>
          <p:cNvSpPr/>
          <p:nvPr/>
        </p:nvSpPr>
        <p:spPr>
          <a:xfrm>
            <a:off x="1694133" y="3805237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18791369-9068-4A8C-B2ED-6092767C0BE9}"/>
              </a:ext>
            </a:extLst>
          </p:cNvPr>
          <p:cNvSpPr/>
          <p:nvPr/>
        </p:nvSpPr>
        <p:spPr>
          <a:xfrm>
            <a:off x="1787637" y="3806012"/>
            <a:ext cx="179071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Перемещение в свободный участок старшего поколения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Sweep Collection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Compact Collection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все достижимые объекты поколения 0 уплотняются, занимая места недостижимых объектов</a:t>
            </a:r>
            <a:r>
              <a:rPr lang="ru-RU" sz="1500" dirty="0"/>
              <a:t>.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Allocate in older Gen – </a:t>
            </a:r>
            <a:r>
              <a:rPr lang="ru-RU" sz="1500" dirty="0"/>
              <a:t>для 0 и 1 поколений объект может быть переведен в свободный участок старшего поколения</a:t>
            </a:r>
            <a:endParaRPr lang="en-US" sz="15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5FDB71DB-F55A-4E3D-B39B-B429CE7B261B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311A987-30AE-4D9B-87FA-16C2895C7CCC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CAB224A1-F6A7-42D2-A979-828E3A032509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FB514DB9-CE4C-40D7-AEDA-EAD281CF1365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9DFDB905-AEEE-4DED-9352-E6ED2B05E76A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EC150420-3CC9-4EBB-AD96-D7064E64A761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553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F57D0AA1-B020-427A-A4F5-A34F1FE756D3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560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33FE18C5-3D54-4360-9D8D-CC07D623E30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2739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D486F8D1-BDA6-4695-89FD-22D609ECACA3}"/>
              </a:ext>
            </a:extLst>
          </p:cNvPr>
          <p:cNvCxnSpPr>
            <a:cxnSpLocks/>
          </p:cNvCxnSpPr>
          <p:nvPr/>
        </p:nvCxnSpPr>
        <p:spPr>
          <a:xfrm>
            <a:off x="3586912" y="4238625"/>
            <a:ext cx="18690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6AC038-DFF2-41AB-AAEC-00E8F876D7D0}"/>
              </a:ext>
            </a:extLst>
          </p:cNvPr>
          <p:cNvCxnSpPr>
            <a:cxnSpLocks/>
          </p:cNvCxnSpPr>
          <p:nvPr/>
        </p:nvCxnSpPr>
        <p:spPr>
          <a:xfrm>
            <a:off x="5455962" y="4238625"/>
            <a:ext cx="3763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B74180-01E8-4508-967D-C7949ECC6AD3}"/>
              </a:ext>
            </a:extLst>
          </p:cNvPr>
          <p:cNvSpPr txBox="1"/>
          <p:nvPr/>
        </p:nvSpPr>
        <p:spPr>
          <a:xfrm>
            <a:off x="5464658" y="4216506"/>
            <a:ext cx="3755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F299A00-95A8-42E9-A765-150F659E0EF5}"/>
              </a:ext>
            </a:extLst>
          </p:cNvPr>
          <p:cNvSpPr txBox="1"/>
          <p:nvPr/>
        </p:nvSpPr>
        <p:spPr>
          <a:xfrm>
            <a:off x="3586912" y="4238625"/>
            <a:ext cx="185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E1282BE-A252-4FA9-915A-F6E052BEE30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E96610AA-5DA0-4B55-80D3-E7E9DACA641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4ED2AF09-C9C8-40F7-BE57-46C95811CE8B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41DC8F4-4940-4C0C-8B24-E4A12025788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13D635F8-2E14-4DE8-947C-F7ED112F01A3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C87C8DA3-532C-4034-807B-F84CB395CCE1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478254F1-E86C-469E-AEF6-594AB692845F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D8EEEA7D-0EF9-4A28-A6F7-9ED8D87168B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685D0D49-B179-4AF1-8467-604218826335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6D778E2-153E-4EF9-A5D9-677F07816EAA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68E55EC-EE95-4976-A3F6-46F8268146C5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A55CF17D-EA81-4B59-96F9-30E7B00B28BA}"/>
              </a:ext>
            </a:extLst>
          </p:cNvPr>
          <p:cNvSpPr/>
          <p:nvPr/>
        </p:nvSpPr>
        <p:spPr>
          <a:xfrm>
            <a:off x="2018691" y="3374881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E96385B3-CC0F-43D5-9E16-12497D4862A9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87ADD5DF-ED51-4C77-96E1-90FAC0178F02}"/>
              </a:ext>
            </a:extLst>
          </p:cNvPr>
          <p:cNvCxnSpPr>
            <a:cxnSpLocks/>
            <a:endCxn id="100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B5B1ECB-4524-441C-9B48-489A6A0C45A3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647FF23F-833A-4CCA-A220-1D680E4B0C77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705761C4-14CE-4445-B401-FC443F9C6B39}"/>
              </a:ext>
            </a:extLst>
          </p:cNvPr>
          <p:cNvSpPr/>
          <p:nvPr/>
        </p:nvSpPr>
        <p:spPr>
          <a:xfrm>
            <a:off x="4686336" y="3808684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AD8DC02-2526-4D86-8E3A-A682EF48ED17}"/>
              </a:ext>
            </a:extLst>
          </p:cNvPr>
          <p:cNvSpPr/>
          <p:nvPr/>
        </p:nvSpPr>
        <p:spPr>
          <a:xfrm>
            <a:off x="7742049" y="3808683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E3F4FD66-F192-4B2D-AA02-E9E5AFD233A8}"/>
              </a:ext>
            </a:extLst>
          </p:cNvPr>
          <p:cNvSpPr/>
          <p:nvPr/>
        </p:nvSpPr>
        <p:spPr>
          <a:xfrm>
            <a:off x="9228232" y="3808681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43B36F4-8618-4458-AB8D-64536E145F2A}"/>
              </a:ext>
            </a:extLst>
          </p:cNvPr>
          <p:cNvSpPr/>
          <p:nvPr/>
        </p:nvSpPr>
        <p:spPr>
          <a:xfrm>
            <a:off x="9873739" y="3808681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96A8226F-E157-446B-B73F-F4318816CBC6}"/>
              </a:ext>
            </a:extLst>
          </p:cNvPr>
          <p:cNvSpPr/>
          <p:nvPr/>
        </p:nvSpPr>
        <p:spPr>
          <a:xfrm>
            <a:off x="10491928" y="3808680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A4D55ADA-FD7E-46CA-B613-8E4492D31546}"/>
              </a:ext>
            </a:extLst>
          </p:cNvPr>
          <p:cNvSpPr/>
          <p:nvPr/>
        </p:nvSpPr>
        <p:spPr>
          <a:xfrm>
            <a:off x="9219830" y="3808683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6C3B0C75-314E-43F8-A593-219A57CABE92}"/>
              </a:ext>
            </a:extLst>
          </p:cNvPr>
          <p:cNvSpPr/>
          <p:nvPr/>
        </p:nvSpPr>
        <p:spPr>
          <a:xfrm>
            <a:off x="844440" y="3808680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B4677F2-0F17-41C8-829C-7501BF22C2EE}"/>
              </a:ext>
            </a:extLst>
          </p:cNvPr>
          <p:cNvSpPr/>
          <p:nvPr/>
        </p:nvSpPr>
        <p:spPr>
          <a:xfrm>
            <a:off x="1060634" y="3810377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5DC25585-6CFC-4C89-B341-0C9194153B98}"/>
              </a:ext>
            </a:extLst>
          </p:cNvPr>
          <p:cNvSpPr/>
          <p:nvPr/>
        </p:nvSpPr>
        <p:spPr>
          <a:xfrm>
            <a:off x="1215344" y="381037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9B06305-3AB8-4C4E-BF65-5E79AFDB2CDA}"/>
              </a:ext>
            </a:extLst>
          </p:cNvPr>
          <p:cNvSpPr/>
          <p:nvPr/>
        </p:nvSpPr>
        <p:spPr>
          <a:xfrm>
            <a:off x="838829" y="3808684"/>
            <a:ext cx="384750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8E28B25-7354-4120-B3A4-061118EB7260}"/>
              </a:ext>
            </a:extLst>
          </p:cNvPr>
          <p:cNvSpPr/>
          <p:nvPr/>
        </p:nvSpPr>
        <p:spPr>
          <a:xfrm>
            <a:off x="11186036" y="3808683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A3DD2745-56DA-469A-B2C0-CABFA53CF67D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5F77E56-4AB1-44D7-997E-554801C1F11A}"/>
              </a:ext>
            </a:extLst>
          </p:cNvPr>
          <p:cNvSpPr/>
          <p:nvPr/>
        </p:nvSpPr>
        <p:spPr>
          <a:xfrm>
            <a:off x="1128578" y="3811639"/>
            <a:ext cx="86162" cy="369333"/>
          </a:xfrm>
          <a:prstGeom prst="rect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BA8602D-C6E5-4A39-8A32-95F863753D1E}"/>
              </a:ext>
            </a:extLst>
          </p:cNvPr>
          <p:cNvCxnSpPr>
            <a:cxnSpLocks/>
          </p:cNvCxnSpPr>
          <p:nvPr/>
        </p:nvCxnSpPr>
        <p:spPr>
          <a:xfrm>
            <a:off x="3579291" y="3752809"/>
            <a:ext cx="0" cy="553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E429FF6B-5FEC-46C4-91FA-FB96C9A3131A}"/>
              </a:ext>
            </a:extLst>
          </p:cNvPr>
          <p:cNvSpPr txBox="1"/>
          <p:nvPr/>
        </p:nvSpPr>
        <p:spPr>
          <a:xfrm>
            <a:off x="844440" y="4238625"/>
            <a:ext cx="2733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</a:t>
            </a:r>
            <a:r>
              <a:rPr lang="ru-RU" sz="1400" dirty="0"/>
              <a:t>2</a:t>
            </a:r>
            <a:endParaRPr lang="en-US" sz="1400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xmlns="" id="{7958E160-7C64-42B5-AFD7-E3844B2DE8E5}"/>
              </a:ext>
            </a:extLst>
          </p:cNvPr>
          <p:cNvCxnSpPr>
            <a:cxnSpLocks/>
          </p:cNvCxnSpPr>
          <p:nvPr/>
        </p:nvCxnSpPr>
        <p:spPr>
          <a:xfrm>
            <a:off x="5464658" y="3744214"/>
            <a:ext cx="0" cy="560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B6DA2292-6AE0-4437-9F82-41823FB45EB4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5387003E-FECB-49E4-AA58-89F247692E0C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A469FA74-F2A4-4FA3-B1A8-BA3B24160F22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9BE6EBB2-9B0E-4FAF-99C0-731924D85B80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xmlns="" id="{B8833B91-B91B-4C37-B8B9-F8EED9206151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xmlns="" id="{3D76CC74-58C2-4217-8BBC-8592C5C7A578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11D4BDA7-3B02-4AB3-B279-8E2DE94B128A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CFFC1516-CE20-4E05-A95C-B58045733D15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030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C0A2157-5696-4188-B12E-402E442D7E48}"/>
              </a:ext>
            </a:extLst>
          </p:cNvPr>
          <p:cNvSpPr/>
          <p:nvPr/>
        </p:nvSpPr>
        <p:spPr>
          <a:xfrm>
            <a:off x="5082807" y="3385200"/>
            <a:ext cx="176654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85BE86F8-F9EF-4E35-BBEF-7FE05E37AB4D}"/>
              </a:ext>
            </a:extLst>
          </p:cNvPr>
          <p:cNvSpPr/>
          <p:nvPr/>
        </p:nvSpPr>
        <p:spPr>
          <a:xfrm>
            <a:off x="6849744" y="3389009"/>
            <a:ext cx="188648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140E52B0-3459-4468-9079-B80B997B7845}"/>
              </a:ext>
            </a:extLst>
          </p:cNvPr>
          <p:cNvSpPr/>
          <p:nvPr/>
        </p:nvSpPr>
        <p:spPr>
          <a:xfrm>
            <a:off x="8737018" y="3377949"/>
            <a:ext cx="4828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11077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6851684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2439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6849346" y="4238625"/>
            <a:ext cx="2370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0097FA3-2AF2-42CD-9038-58262D70AF36}"/>
              </a:ext>
            </a:extLst>
          </p:cNvPr>
          <p:cNvSpPr txBox="1"/>
          <p:nvPr/>
        </p:nvSpPr>
        <p:spPr>
          <a:xfrm>
            <a:off x="6849346" y="4216506"/>
            <a:ext cx="23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9F57B937-208C-4239-90B8-D48680CF8AB4}"/>
              </a:ext>
            </a:extLst>
          </p:cNvPr>
          <p:cNvSpPr txBox="1"/>
          <p:nvPr/>
        </p:nvSpPr>
        <p:spPr>
          <a:xfrm>
            <a:off x="5102536" y="4246685"/>
            <a:ext cx="173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42739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2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110773" y="4238625"/>
            <a:ext cx="17385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D6E00F0F-2C48-422A-994E-4466E0EE4D8B}"/>
              </a:ext>
            </a:extLst>
          </p:cNvPr>
          <p:cNvSpPr/>
          <p:nvPr/>
        </p:nvSpPr>
        <p:spPr>
          <a:xfrm>
            <a:off x="7142949" y="3383476"/>
            <a:ext cx="336134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A339B324-E0CC-42EC-AD25-F5C5E89B63C5}"/>
              </a:ext>
            </a:extLst>
          </p:cNvPr>
          <p:cNvSpPr/>
          <p:nvPr/>
        </p:nvSpPr>
        <p:spPr>
          <a:xfrm>
            <a:off x="6196000" y="3374354"/>
            <a:ext cx="194320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54407AE4-4C6E-4E62-B6EA-D3A15745DC80}"/>
              </a:ext>
            </a:extLst>
          </p:cNvPr>
          <p:cNvSpPr/>
          <p:nvPr/>
        </p:nvSpPr>
        <p:spPr>
          <a:xfrm>
            <a:off x="5480968" y="3392190"/>
            <a:ext cx="194320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5C9F5369-3E9A-4AA2-8B3D-9C97D500AB73}"/>
              </a:ext>
            </a:extLst>
          </p:cNvPr>
          <p:cNvSpPr/>
          <p:nvPr/>
        </p:nvSpPr>
        <p:spPr>
          <a:xfrm>
            <a:off x="3144732" y="3383479"/>
            <a:ext cx="104716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627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EC8A52F-B141-4764-A492-3064661FB97C}"/>
              </a:ext>
            </a:extLst>
          </p:cNvPr>
          <p:cNvSpPr/>
          <p:nvPr/>
        </p:nvSpPr>
        <p:spPr>
          <a:xfrm>
            <a:off x="6389280" y="3387049"/>
            <a:ext cx="74509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999DDE8-1BE5-44A0-88AC-C245615C0A00}"/>
              </a:ext>
            </a:extLst>
          </p:cNvPr>
          <p:cNvSpPr/>
          <p:nvPr/>
        </p:nvSpPr>
        <p:spPr>
          <a:xfrm>
            <a:off x="5683671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C0A2157-5696-4188-B12E-402E442D7E48}"/>
              </a:ext>
            </a:extLst>
          </p:cNvPr>
          <p:cNvSpPr/>
          <p:nvPr/>
        </p:nvSpPr>
        <p:spPr>
          <a:xfrm>
            <a:off x="419190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85BE86F8-F9EF-4E35-BBEF-7FE05E37AB4D}"/>
              </a:ext>
            </a:extLst>
          </p:cNvPr>
          <p:cNvSpPr/>
          <p:nvPr/>
        </p:nvSpPr>
        <p:spPr>
          <a:xfrm>
            <a:off x="7455192" y="3389009"/>
            <a:ext cx="128103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140E52B0-3459-4468-9079-B80B997B7845}"/>
              </a:ext>
            </a:extLst>
          </p:cNvPr>
          <p:cNvSpPr/>
          <p:nvPr/>
        </p:nvSpPr>
        <p:spPr>
          <a:xfrm>
            <a:off x="8737018" y="3377949"/>
            <a:ext cx="4828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11077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6851684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2439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6849346" y="4238625"/>
            <a:ext cx="2370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0097FA3-2AF2-42CD-9038-58262D70AF36}"/>
              </a:ext>
            </a:extLst>
          </p:cNvPr>
          <p:cNvSpPr txBox="1"/>
          <p:nvPr/>
        </p:nvSpPr>
        <p:spPr>
          <a:xfrm>
            <a:off x="6849346" y="4216506"/>
            <a:ext cx="23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9F57B937-208C-4239-90B8-D48680CF8AB4}"/>
              </a:ext>
            </a:extLst>
          </p:cNvPr>
          <p:cNvSpPr txBox="1"/>
          <p:nvPr/>
        </p:nvSpPr>
        <p:spPr>
          <a:xfrm>
            <a:off x="5102536" y="4246685"/>
            <a:ext cx="173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2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110773" y="4238625"/>
            <a:ext cx="17385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945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EC8A52F-B141-4764-A492-3064661FB97C}"/>
              </a:ext>
            </a:extLst>
          </p:cNvPr>
          <p:cNvSpPr/>
          <p:nvPr/>
        </p:nvSpPr>
        <p:spPr>
          <a:xfrm>
            <a:off x="4979946" y="3387049"/>
            <a:ext cx="4512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999DDE8-1BE5-44A0-88AC-C245615C0A00}"/>
              </a:ext>
            </a:extLst>
          </p:cNvPr>
          <p:cNvSpPr/>
          <p:nvPr/>
        </p:nvSpPr>
        <p:spPr>
          <a:xfrm>
            <a:off x="4464177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xmlns="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xmlns="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C0A2157-5696-4188-B12E-402E442D7E48}"/>
              </a:ext>
            </a:extLst>
          </p:cNvPr>
          <p:cNvSpPr/>
          <p:nvPr/>
        </p:nvSpPr>
        <p:spPr>
          <a:xfrm>
            <a:off x="316438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85BE86F8-F9EF-4E35-BBEF-7FE05E37AB4D}"/>
              </a:ext>
            </a:extLst>
          </p:cNvPr>
          <p:cNvSpPr/>
          <p:nvPr/>
        </p:nvSpPr>
        <p:spPr>
          <a:xfrm>
            <a:off x="5762898" y="3389009"/>
            <a:ext cx="128103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140E52B0-3459-4468-9079-B80B997B7845}"/>
              </a:ext>
            </a:extLst>
          </p:cNvPr>
          <p:cNvSpPr/>
          <p:nvPr/>
        </p:nvSpPr>
        <p:spPr>
          <a:xfrm>
            <a:off x="7064459" y="3377949"/>
            <a:ext cx="215537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alloc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436563" y="3214720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307D5FE8-6779-49F4-B562-A437DEE24F70}"/>
              </a:ext>
            </a:extLst>
          </p:cNvPr>
          <p:cNvCxnSpPr>
            <a:cxnSpLocks/>
          </p:cNvCxnSpPr>
          <p:nvPr/>
        </p:nvCxnSpPr>
        <p:spPr>
          <a:xfrm>
            <a:off x="7043930" y="3201129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45923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7043930" y="4238625"/>
            <a:ext cx="2175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0097FA3-2AF2-42CD-9038-58262D70AF36}"/>
              </a:ext>
            </a:extLst>
          </p:cNvPr>
          <p:cNvSpPr txBox="1"/>
          <p:nvPr/>
        </p:nvSpPr>
        <p:spPr>
          <a:xfrm>
            <a:off x="7064458" y="4216506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9F57B937-208C-4239-90B8-D48680CF8AB4}"/>
              </a:ext>
            </a:extLst>
          </p:cNvPr>
          <p:cNvSpPr txBox="1"/>
          <p:nvPr/>
        </p:nvSpPr>
        <p:spPr>
          <a:xfrm>
            <a:off x="5431190" y="4246685"/>
            <a:ext cx="159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A985F8F-7555-425C-8CD5-50645EEECC9E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E505A002-AC6E-4D01-BCE2-47FC2F4A1F40}"/>
              </a:ext>
            </a:extLst>
          </p:cNvPr>
          <p:cNvCxnSpPr>
            <a:cxnSpLocks/>
            <a:endCxn id="13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3EF0F2F1-2BFC-4767-B9C5-D5701EE9DDFC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52E9C6F1-CF24-43E1-BE94-5C20680D0AC1}"/>
              </a:ext>
            </a:extLst>
          </p:cNvPr>
          <p:cNvSpPr txBox="1"/>
          <p:nvPr/>
        </p:nvSpPr>
        <p:spPr>
          <a:xfrm>
            <a:off x="838677" y="4219505"/>
            <a:ext cx="460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5431190" y="4238625"/>
            <a:ext cx="16332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9324B03-8934-4785-821A-BBE81D27FBF7}"/>
              </a:ext>
            </a:extLst>
          </p:cNvPr>
          <p:cNvSpPr/>
          <p:nvPr/>
        </p:nvSpPr>
        <p:spPr>
          <a:xfrm>
            <a:off x="5457093" y="3377595"/>
            <a:ext cx="28527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6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EC8A52F-B141-4764-A492-3064661FB97C}"/>
              </a:ext>
            </a:extLst>
          </p:cNvPr>
          <p:cNvSpPr/>
          <p:nvPr/>
        </p:nvSpPr>
        <p:spPr>
          <a:xfrm>
            <a:off x="4979946" y="3387049"/>
            <a:ext cx="4512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999DDE8-1BE5-44A0-88AC-C245615C0A00}"/>
              </a:ext>
            </a:extLst>
          </p:cNvPr>
          <p:cNvSpPr/>
          <p:nvPr/>
        </p:nvSpPr>
        <p:spPr>
          <a:xfrm>
            <a:off x="4464177" y="3387049"/>
            <a:ext cx="49958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Кончился сегмент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обычной сборки мусора не достаточно для размещения </a:t>
            </a:r>
            <a:r>
              <a:rPr lang="en-US" sz="1500" dirty="0"/>
              <a:t>allocation context</a:t>
            </a:r>
            <a:r>
              <a:rPr lang="ru-RU" sz="1500" dirty="0"/>
              <a:t>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Текущий сегмент помечается как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Выделяется новый сегмент виртуальной памяти. Большая часть – резервируется, меньшая – коммитится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1 поколение переносится из старого сегмента в новый 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Для 0 поколения создаются </a:t>
            </a:r>
            <a:r>
              <a:rPr lang="en-US" sz="1500" dirty="0"/>
              <a:t>allocation contexts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C0A2157-5696-4188-B12E-402E442D7E48}"/>
              </a:ext>
            </a:extLst>
          </p:cNvPr>
          <p:cNvSpPr/>
          <p:nvPr/>
        </p:nvSpPr>
        <p:spPr>
          <a:xfrm>
            <a:off x="3164381" y="3385200"/>
            <a:ext cx="12882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85BE86F8-F9EF-4E35-BBEF-7FE05E37AB4D}"/>
              </a:ext>
            </a:extLst>
          </p:cNvPr>
          <p:cNvSpPr/>
          <p:nvPr/>
        </p:nvSpPr>
        <p:spPr>
          <a:xfrm>
            <a:off x="1127839" y="3833584"/>
            <a:ext cx="13358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140E52B0-3459-4468-9079-B80B997B7845}"/>
              </a:ext>
            </a:extLst>
          </p:cNvPr>
          <p:cNvSpPr/>
          <p:nvPr/>
        </p:nvSpPr>
        <p:spPr>
          <a:xfrm>
            <a:off x="2471945" y="3819994"/>
            <a:ext cx="215537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0891AD12-FE62-49EB-BA95-A9E0A7210CB9}"/>
              </a:ext>
            </a:extLst>
          </p:cNvPr>
          <p:cNvCxnSpPr>
            <a:cxnSpLocks/>
          </p:cNvCxnSpPr>
          <p:nvPr/>
        </p:nvCxnSpPr>
        <p:spPr>
          <a:xfrm>
            <a:off x="5436563" y="3214720"/>
            <a:ext cx="0" cy="600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3257E0F3-EECB-4135-B04F-63222951C211}"/>
              </a:ext>
            </a:extLst>
          </p:cNvPr>
          <p:cNvCxnSpPr>
            <a:cxnSpLocks/>
          </p:cNvCxnSpPr>
          <p:nvPr/>
        </p:nvCxnSpPr>
        <p:spPr>
          <a:xfrm>
            <a:off x="838829" y="3225048"/>
            <a:ext cx="8381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DC3297B0-01B5-4521-92FE-10509234CBB7}"/>
              </a:ext>
            </a:extLst>
          </p:cNvPr>
          <p:cNvCxnSpPr>
            <a:cxnSpLocks/>
          </p:cNvCxnSpPr>
          <p:nvPr/>
        </p:nvCxnSpPr>
        <p:spPr>
          <a:xfrm>
            <a:off x="2471945" y="4238625"/>
            <a:ext cx="87139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0097FA3-2AF2-42CD-9038-58262D70AF36}"/>
              </a:ext>
            </a:extLst>
          </p:cNvPr>
          <p:cNvSpPr txBox="1"/>
          <p:nvPr/>
        </p:nvSpPr>
        <p:spPr>
          <a:xfrm>
            <a:off x="2471945" y="4216506"/>
            <a:ext cx="870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9F57B937-208C-4239-90B8-D48680CF8AB4}"/>
              </a:ext>
            </a:extLst>
          </p:cNvPr>
          <p:cNvSpPr txBox="1"/>
          <p:nvPr/>
        </p:nvSpPr>
        <p:spPr>
          <a:xfrm>
            <a:off x="855640" y="4246685"/>
            <a:ext cx="160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60811B66-7348-4CCA-A18D-2C49EA893CE0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91F03851-877E-4F9D-8EB9-3CF0BEB81F0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5B15265F-A5E3-4A7A-BF76-9E6FFFE74F40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259AC0DB-0544-42F3-8B2B-94A1A2E5FB96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A985F8F-7555-425C-8CD5-50645EEECC9E}"/>
              </a:ext>
            </a:extLst>
          </p:cNvPr>
          <p:cNvSpPr txBox="1"/>
          <p:nvPr/>
        </p:nvSpPr>
        <p:spPr>
          <a:xfrm>
            <a:off x="9219829" y="2777189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C0D9CB4E-3A18-4CB4-A280-D2B8BF40829E}"/>
              </a:ext>
            </a:extLst>
          </p:cNvPr>
          <p:cNvCxnSpPr>
            <a:cxnSpLocks/>
          </p:cNvCxnSpPr>
          <p:nvPr/>
        </p:nvCxnSpPr>
        <p:spPr>
          <a:xfrm>
            <a:off x="9212209" y="3222340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42E9947A-31EE-45D9-B90B-5C5C3091F98A}"/>
              </a:ext>
            </a:extLst>
          </p:cNvPr>
          <p:cNvSpPr/>
          <p:nvPr/>
        </p:nvSpPr>
        <p:spPr>
          <a:xfrm>
            <a:off x="844440" y="3377946"/>
            <a:ext cx="230791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A3582B-354C-407E-9947-7AC00173F0FE}"/>
              </a:ext>
            </a:extLst>
          </p:cNvPr>
          <p:cNvSpPr/>
          <p:nvPr/>
        </p:nvSpPr>
        <p:spPr>
          <a:xfrm>
            <a:off x="838829" y="3377950"/>
            <a:ext cx="837259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0A7549F8-1179-4B76-B7A0-809EB162C75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492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52E9C6F1-CF24-43E1-BE94-5C20680D0AC1}"/>
              </a:ext>
            </a:extLst>
          </p:cNvPr>
          <p:cNvSpPr txBox="1"/>
          <p:nvPr/>
        </p:nvSpPr>
        <p:spPr>
          <a:xfrm>
            <a:off x="838678" y="2794575"/>
            <a:ext cx="8372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290264D2-9047-4741-8903-1FDDB9013519}"/>
              </a:ext>
            </a:extLst>
          </p:cNvPr>
          <p:cNvCxnSpPr>
            <a:cxnSpLocks/>
          </p:cNvCxnSpPr>
          <p:nvPr/>
        </p:nvCxnSpPr>
        <p:spPr>
          <a:xfrm>
            <a:off x="838677" y="4238625"/>
            <a:ext cx="16332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9324B03-8934-4785-821A-BBE81D27FBF7}"/>
              </a:ext>
            </a:extLst>
          </p:cNvPr>
          <p:cNvSpPr/>
          <p:nvPr/>
        </p:nvSpPr>
        <p:spPr>
          <a:xfrm>
            <a:off x="844611" y="3834519"/>
            <a:ext cx="28527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42234ADF-68AD-464C-9E14-459DA3D8CD51}"/>
              </a:ext>
            </a:extLst>
          </p:cNvPr>
          <p:cNvSpPr/>
          <p:nvPr/>
        </p:nvSpPr>
        <p:spPr>
          <a:xfrm>
            <a:off x="855640" y="3819993"/>
            <a:ext cx="1033039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6E321390-D8A6-4F51-AD49-D0D1D49D6343}"/>
              </a:ext>
            </a:extLst>
          </p:cNvPr>
          <p:cNvSpPr/>
          <p:nvPr/>
        </p:nvSpPr>
        <p:spPr>
          <a:xfrm>
            <a:off x="11186036" y="383358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AD1D13D-1CB7-42AD-93CF-386B7BC62F38}"/>
              </a:ext>
            </a:extLst>
          </p:cNvPr>
          <p:cNvCxnSpPr>
            <a:cxnSpLocks/>
          </p:cNvCxnSpPr>
          <p:nvPr/>
        </p:nvCxnSpPr>
        <p:spPr>
          <a:xfrm flipH="1">
            <a:off x="2463704" y="3798420"/>
            <a:ext cx="8241" cy="7258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106BCC86-63DB-4E7B-81D8-93CE4E9EFFC6}"/>
              </a:ext>
            </a:extLst>
          </p:cNvPr>
          <p:cNvSpPr/>
          <p:nvPr/>
        </p:nvSpPr>
        <p:spPr>
          <a:xfrm>
            <a:off x="9073599" y="3547729"/>
            <a:ext cx="2586916" cy="307777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39DBB5C-1760-4DD7-A704-DE8A8F856B1C}"/>
              </a:ext>
            </a:extLst>
          </p:cNvPr>
          <p:cNvSpPr/>
          <p:nvPr/>
        </p:nvSpPr>
        <p:spPr>
          <a:xfrm>
            <a:off x="8020184" y="3548857"/>
            <a:ext cx="1053416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4EE9E1-AAE0-4459-9984-51B6240CE48A}"/>
              </a:ext>
            </a:extLst>
          </p:cNvPr>
          <p:cNvSpPr/>
          <p:nvPr/>
        </p:nvSpPr>
        <p:spPr>
          <a:xfrm>
            <a:off x="3939171" y="4014109"/>
            <a:ext cx="1691707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8826E3A1-F57C-4813-AB71-7973E77516DC}"/>
              </a:ext>
            </a:extLst>
          </p:cNvPr>
          <p:cNvSpPr/>
          <p:nvPr/>
        </p:nvSpPr>
        <p:spPr>
          <a:xfrm>
            <a:off x="1792317" y="4023760"/>
            <a:ext cx="2144416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62B945B7-64CF-4DF3-AAA6-AED343F6A93F}"/>
              </a:ext>
            </a:extLst>
          </p:cNvPr>
          <p:cNvSpPr/>
          <p:nvPr/>
        </p:nvSpPr>
        <p:spPr>
          <a:xfrm>
            <a:off x="1792317" y="3571298"/>
            <a:ext cx="806504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0133E6A1-B142-42A8-841A-287984601427}"/>
              </a:ext>
            </a:extLst>
          </p:cNvPr>
          <p:cNvSpPr/>
          <p:nvPr/>
        </p:nvSpPr>
        <p:spPr>
          <a:xfrm>
            <a:off x="1792317" y="2726113"/>
            <a:ext cx="412722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FB4E017-218F-467C-8758-8C252AAB49A4}"/>
              </a:ext>
            </a:extLst>
          </p:cNvPr>
          <p:cNvSpPr/>
          <p:nvPr/>
        </p:nvSpPr>
        <p:spPr>
          <a:xfrm>
            <a:off x="1792317" y="3126919"/>
            <a:ext cx="396359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Если есть пустой сегмент из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gen2-only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1500" dirty="0"/>
              <a:t>Если при сборке мусора образовался </a:t>
            </a:r>
            <a:r>
              <a:rPr lang="en-US" sz="1500" dirty="0"/>
              <a:t>gen2-only </a:t>
            </a:r>
            <a:r>
              <a:rPr lang="ru-RU" sz="1500" dirty="0"/>
              <a:t>сегмент с большим объемом памяти: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Собрать объекты в секущем сегменте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Gen1 -&gt; Gen2, Gen0 -&gt; Gen1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Оба </a:t>
            </a:r>
            <a:r>
              <a:rPr lang="en-US" sz="1500" dirty="0"/>
              <a:t>Gen2 </a:t>
            </a:r>
            <a:r>
              <a:rPr lang="ru-RU" sz="1500" dirty="0"/>
              <a:t>оставляем на месте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Gen1 </a:t>
            </a:r>
            <a:r>
              <a:rPr lang="ru-RU" sz="1500" dirty="0"/>
              <a:t>переезжает в пустой </a:t>
            </a:r>
            <a:r>
              <a:rPr lang="en-US" sz="1500" dirty="0"/>
              <a:t>gen2-only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500" dirty="0"/>
              <a:t>Оба сегмента меняются ролями</a:t>
            </a:r>
            <a:endParaRPr lang="en-US" sz="15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4A3582B-354C-407E-9947-7AC00173F0FE}"/>
              </a:ext>
            </a:extLst>
          </p:cNvPr>
          <p:cNvSpPr/>
          <p:nvPr/>
        </p:nvSpPr>
        <p:spPr>
          <a:xfrm>
            <a:off x="1780354" y="2716337"/>
            <a:ext cx="4407390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EC8D484-F8D9-4AAE-B364-7EDC7047C05A}"/>
              </a:ext>
            </a:extLst>
          </p:cNvPr>
          <p:cNvGrpSpPr/>
          <p:nvPr/>
        </p:nvGrpSpPr>
        <p:grpSpPr>
          <a:xfrm>
            <a:off x="7846886" y="1952035"/>
            <a:ext cx="4642369" cy="378849"/>
            <a:chOff x="7846886" y="1952035"/>
            <a:chExt cx="4642369" cy="37884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A36796E7-C997-4E86-A8A9-EF4129DB46E1}"/>
                </a:ext>
              </a:extLst>
            </p:cNvPr>
            <p:cNvGrpSpPr/>
            <p:nvPr/>
          </p:nvGrpSpPr>
          <p:grpSpPr>
            <a:xfrm>
              <a:off x="9299195" y="1952035"/>
              <a:ext cx="3190060" cy="375090"/>
              <a:chOff x="1011551" y="5804217"/>
              <a:chExt cx="3190060" cy="37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602C5F1-BA7B-40BE-8B3D-D6F9A8170184}"/>
                  </a:ext>
                </a:extLst>
              </p:cNvPr>
              <p:cNvSpPr/>
              <p:nvPr/>
            </p:nvSpPr>
            <p:spPr>
              <a:xfrm>
                <a:off x="1011551" y="5804217"/>
                <a:ext cx="373726" cy="369333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2E47A17-14C0-4100-8CB3-2ED66F9D4FA1}"/>
                  </a:ext>
                </a:extLst>
              </p:cNvPr>
              <p:cNvSpPr/>
              <p:nvPr/>
            </p:nvSpPr>
            <p:spPr>
              <a:xfrm>
                <a:off x="2364102" y="5809974"/>
                <a:ext cx="373726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6D7297B-19FE-4FD6-A295-660EC7EE3CDF}"/>
                  </a:ext>
                </a:extLst>
              </p:cNvPr>
              <p:cNvSpPr txBox="1"/>
              <p:nvPr/>
            </p:nvSpPr>
            <p:spPr>
              <a:xfrm>
                <a:off x="1501409" y="5827374"/>
                <a:ext cx="74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занято</a:t>
                </a:r>
                <a:endParaRPr 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AEA82D0-77B9-4876-A182-31F8010D1AAC}"/>
                  </a:ext>
                </a:extLst>
              </p:cNvPr>
              <p:cNvSpPr txBox="1"/>
              <p:nvPr/>
            </p:nvSpPr>
            <p:spPr>
              <a:xfrm>
                <a:off x="2827180" y="5831780"/>
                <a:ext cx="1374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свободно</a:t>
                </a:r>
                <a:endParaRPr lang="en-US" sz="14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63286082-8BBF-4285-9F8E-90C575F447CE}"/>
                </a:ext>
              </a:extLst>
            </p:cNvPr>
            <p:cNvSpPr/>
            <p:nvPr/>
          </p:nvSpPr>
          <p:spPr>
            <a:xfrm>
              <a:off x="7846886" y="1961551"/>
              <a:ext cx="375402" cy="3693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0C8E905B-5742-44D9-9467-DC82D29E151D}"/>
                </a:ext>
              </a:extLst>
            </p:cNvPr>
            <p:cNvSpPr txBox="1"/>
            <p:nvPr/>
          </p:nvSpPr>
          <p:spPr>
            <a:xfrm>
              <a:off x="8246076" y="1988495"/>
              <a:ext cx="1060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нет ссылки</a:t>
              </a:r>
              <a:endParaRPr lang="en-US" sz="1400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B87317CE-B2DC-446B-9937-773744BCD318}"/>
              </a:ext>
            </a:extLst>
          </p:cNvPr>
          <p:cNvSpPr/>
          <p:nvPr/>
        </p:nvSpPr>
        <p:spPr>
          <a:xfrm>
            <a:off x="1780353" y="3124836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8FB5868-9F18-49D3-99C7-B4DACCA21890}"/>
              </a:ext>
            </a:extLst>
          </p:cNvPr>
          <p:cNvSpPr/>
          <p:nvPr/>
        </p:nvSpPr>
        <p:spPr>
          <a:xfrm>
            <a:off x="1780353" y="3561522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957F70F2-9A12-4E19-8332-06085CB04526}"/>
              </a:ext>
            </a:extLst>
          </p:cNvPr>
          <p:cNvSpPr/>
          <p:nvPr/>
        </p:nvSpPr>
        <p:spPr>
          <a:xfrm>
            <a:off x="1780353" y="4013984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B05A84-19E6-4BC9-8690-D716E30C4EDB}"/>
              </a:ext>
            </a:extLst>
          </p:cNvPr>
          <p:cNvSpPr txBox="1"/>
          <p:nvPr/>
        </p:nvSpPr>
        <p:spPr>
          <a:xfrm>
            <a:off x="970521" y="2726113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AD7EE1D-BC8A-49EF-A581-90B44A232F87}"/>
              </a:ext>
            </a:extLst>
          </p:cNvPr>
          <p:cNvSpPr txBox="1"/>
          <p:nvPr/>
        </p:nvSpPr>
        <p:spPr>
          <a:xfrm>
            <a:off x="970521" y="314031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9BCBD61-A1B2-413B-9E41-F3F337396386}"/>
              </a:ext>
            </a:extLst>
          </p:cNvPr>
          <p:cNvSpPr txBox="1"/>
          <p:nvPr/>
        </p:nvSpPr>
        <p:spPr>
          <a:xfrm>
            <a:off x="970521" y="3588452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46B3D99-1C9E-431F-8377-7B8D720459F7}"/>
              </a:ext>
            </a:extLst>
          </p:cNvPr>
          <p:cNvSpPr txBox="1"/>
          <p:nvPr/>
        </p:nvSpPr>
        <p:spPr>
          <a:xfrm>
            <a:off x="970521" y="403658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ephemeral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D45B675-900E-4AB1-A784-6482F48816A6}"/>
              </a:ext>
            </a:extLst>
          </p:cNvPr>
          <p:cNvSpPr/>
          <p:nvPr/>
        </p:nvSpPr>
        <p:spPr>
          <a:xfrm>
            <a:off x="7265088" y="3558482"/>
            <a:ext cx="743131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8A2168D7-6131-4587-845F-3A6291273C9C}"/>
              </a:ext>
            </a:extLst>
          </p:cNvPr>
          <p:cNvSpPr/>
          <p:nvPr/>
        </p:nvSpPr>
        <p:spPr>
          <a:xfrm>
            <a:off x="7265088" y="4016430"/>
            <a:ext cx="806504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701C5F03-877B-4719-BE71-7A31A11B8FCE}"/>
              </a:ext>
            </a:extLst>
          </p:cNvPr>
          <p:cNvSpPr/>
          <p:nvPr/>
        </p:nvSpPr>
        <p:spPr>
          <a:xfrm>
            <a:off x="7265088" y="2714403"/>
            <a:ext cx="412722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C36A20DB-7D98-4F77-A7EC-563B78952C42}"/>
              </a:ext>
            </a:extLst>
          </p:cNvPr>
          <p:cNvSpPr/>
          <p:nvPr/>
        </p:nvSpPr>
        <p:spPr>
          <a:xfrm>
            <a:off x="7265088" y="3115209"/>
            <a:ext cx="3963590" cy="30777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gen2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3F82806-0618-497E-9BAD-4D4408B524CD}"/>
              </a:ext>
            </a:extLst>
          </p:cNvPr>
          <p:cNvSpPr/>
          <p:nvPr/>
        </p:nvSpPr>
        <p:spPr>
          <a:xfrm>
            <a:off x="7253125" y="2704627"/>
            <a:ext cx="4407390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C65BE97-C2C2-40D1-8D80-09F39DA94798}"/>
              </a:ext>
            </a:extLst>
          </p:cNvPr>
          <p:cNvSpPr/>
          <p:nvPr/>
        </p:nvSpPr>
        <p:spPr>
          <a:xfrm>
            <a:off x="7253124" y="3113126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3A482E25-CD23-4D89-961A-E21F7188CB08}"/>
              </a:ext>
            </a:extLst>
          </p:cNvPr>
          <p:cNvSpPr/>
          <p:nvPr/>
        </p:nvSpPr>
        <p:spPr>
          <a:xfrm>
            <a:off x="7253124" y="3549812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D8C14F62-6781-46B5-A7DC-2712743F24F5}"/>
              </a:ext>
            </a:extLst>
          </p:cNvPr>
          <p:cNvSpPr/>
          <p:nvPr/>
        </p:nvSpPr>
        <p:spPr>
          <a:xfrm>
            <a:off x="7253124" y="4002274"/>
            <a:ext cx="4407391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B8C55D0-4404-4675-A8FD-04614AF620CB}"/>
              </a:ext>
            </a:extLst>
          </p:cNvPr>
          <p:cNvSpPr txBox="1"/>
          <p:nvPr/>
        </p:nvSpPr>
        <p:spPr>
          <a:xfrm>
            <a:off x="6443292" y="2714403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26840FEB-C844-47EF-84D0-D448F9972217}"/>
              </a:ext>
            </a:extLst>
          </p:cNvPr>
          <p:cNvSpPr txBox="1"/>
          <p:nvPr/>
        </p:nvSpPr>
        <p:spPr>
          <a:xfrm>
            <a:off x="6443292" y="312860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AE41F71-3544-4BC8-BDBA-3CA515897A17}"/>
              </a:ext>
            </a:extLst>
          </p:cNvPr>
          <p:cNvSpPr txBox="1"/>
          <p:nvPr/>
        </p:nvSpPr>
        <p:spPr>
          <a:xfrm>
            <a:off x="6443292" y="3576742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ephemeral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B20FCF0-EA81-4C60-99EF-5551B6572785}"/>
              </a:ext>
            </a:extLst>
          </p:cNvPr>
          <p:cNvSpPr txBox="1"/>
          <p:nvPr/>
        </p:nvSpPr>
        <p:spPr>
          <a:xfrm>
            <a:off x="6443292" y="4024877"/>
            <a:ext cx="76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gen2-only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74CE24C-6766-441E-973B-1E8E3A66ABC1}"/>
              </a:ext>
            </a:extLst>
          </p:cNvPr>
          <p:cNvSpPr/>
          <p:nvPr/>
        </p:nvSpPr>
        <p:spPr>
          <a:xfrm>
            <a:off x="2348564" y="3866258"/>
            <a:ext cx="4892595" cy="105721"/>
          </a:xfrm>
          <a:custGeom>
            <a:avLst/>
            <a:gdLst>
              <a:gd name="connsiteX0" fmla="*/ 0 w 5736657"/>
              <a:gd name="connsiteY0" fmla="*/ 0 h 191609"/>
              <a:gd name="connsiteX1" fmla="*/ 1578543 w 5736657"/>
              <a:gd name="connsiteY1" fmla="*/ 154004 h 191609"/>
              <a:gd name="connsiteX2" fmla="*/ 4908884 w 5736657"/>
              <a:gd name="connsiteY2" fmla="*/ 182880 h 191609"/>
              <a:gd name="connsiteX3" fmla="*/ 5736657 w 5736657"/>
              <a:gd name="connsiteY3" fmla="*/ 28876 h 1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657" h="191609">
                <a:moveTo>
                  <a:pt x="0" y="0"/>
                </a:moveTo>
                <a:cubicBezTo>
                  <a:pt x="380198" y="61762"/>
                  <a:pt x="760396" y="123524"/>
                  <a:pt x="1578543" y="154004"/>
                </a:cubicBezTo>
                <a:cubicBezTo>
                  <a:pt x="2396690" y="184484"/>
                  <a:pt x="4215865" y="203735"/>
                  <a:pt x="4908884" y="182880"/>
                </a:cubicBezTo>
                <a:cubicBezTo>
                  <a:pt x="5601903" y="162025"/>
                  <a:pt x="5669280" y="95450"/>
                  <a:pt x="5736657" y="28876"/>
                </a:cubicBezTo>
              </a:path>
            </a:pathLst>
          </a:custGeom>
          <a:noFill/>
          <a:ln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xmlns="" id="{13DB030E-52EC-4D52-A04B-57489C12482E}"/>
              </a:ext>
            </a:extLst>
          </p:cNvPr>
          <p:cNvSpPr/>
          <p:nvPr/>
        </p:nvSpPr>
        <p:spPr>
          <a:xfrm>
            <a:off x="2380084" y="4365166"/>
            <a:ext cx="4892595" cy="105721"/>
          </a:xfrm>
          <a:custGeom>
            <a:avLst/>
            <a:gdLst>
              <a:gd name="connsiteX0" fmla="*/ 0 w 5736657"/>
              <a:gd name="connsiteY0" fmla="*/ 0 h 191609"/>
              <a:gd name="connsiteX1" fmla="*/ 1578543 w 5736657"/>
              <a:gd name="connsiteY1" fmla="*/ 154004 h 191609"/>
              <a:gd name="connsiteX2" fmla="*/ 4908884 w 5736657"/>
              <a:gd name="connsiteY2" fmla="*/ 182880 h 191609"/>
              <a:gd name="connsiteX3" fmla="*/ 5736657 w 5736657"/>
              <a:gd name="connsiteY3" fmla="*/ 28876 h 1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657" h="191609">
                <a:moveTo>
                  <a:pt x="0" y="0"/>
                </a:moveTo>
                <a:cubicBezTo>
                  <a:pt x="380198" y="61762"/>
                  <a:pt x="760396" y="123524"/>
                  <a:pt x="1578543" y="154004"/>
                </a:cubicBezTo>
                <a:cubicBezTo>
                  <a:pt x="2396690" y="184484"/>
                  <a:pt x="4215865" y="203735"/>
                  <a:pt x="4908884" y="182880"/>
                </a:cubicBezTo>
                <a:cubicBezTo>
                  <a:pt x="5601903" y="162025"/>
                  <a:pt x="5669280" y="95450"/>
                  <a:pt x="5736657" y="28876"/>
                </a:cubicBezTo>
              </a:path>
            </a:pathLst>
          </a:custGeom>
          <a:noFill/>
          <a:ln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62B8F26-80D7-4A8F-96C2-8FE5A62A7DDB}"/>
              </a:ext>
            </a:extLst>
          </p:cNvPr>
          <p:cNvSpPr/>
          <p:nvPr/>
        </p:nvSpPr>
        <p:spPr>
          <a:xfrm>
            <a:off x="5640404" y="3859731"/>
            <a:ext cx="2512194" cy="327095"/>
          </a:xfrm>
          <a:custGeom>
            <a:avLst/>
            <a:gdLst>
              <a:gd name="connsiteX0" fmla="*/ 0 w 2512194"/>
              <a:gd name="connsiteY0" fmla="*/ 298383 h 327095"/>
              <a:gd name="connsiteX1" fmla="*/ 741145 w 2512194"/>
              <a:gd name="connsiteY1" fmla="*/ 298383 h 327095"/>
              <a:gd name="connsiteX2" fmla="*/ 2512194 w 2512194"/>
              <a:gd name="connsiteY2" fmla="*/ 0 h 32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4" h="327095">
                <a:moveTo>
                  <a:pt x="0" y="298383"/>
                </a:moveTo>
                <a:cubicBezTo>
                  <a:pt x="161223" y="323248"/>
                  <a:pt x="322446" y="348114"/>
                  <a:pt x="741145" y="298383"/>
                </a:cubicBezTo>
                <a:cubicBezTo>
                  <a:pt x="1159844" y="248652"/>
                  <a:pt x="1836019" y="124326"/>
                  <a:pt x="2512194" y="0"/>
                </a:cubicBezTo>
              </a:path>
            </a:pathLst>
          </a:custGeom>
          <a:noFill/>
          <a:ln w="15875"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278BA101-E2A8-4607-8262-A692F9A078A5}"/>
              </a:ext>
            </a:extLst>
          </p:cNvPr>
          <p:cNvSpPr/>
          <p:nvPr/>
        </p:nvSpPr>
        <p:spPr>
          <a:xfrm>
            <a:off x="6096000" y="2155509"/>
            <a:ext cx="1286577" cy="4299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3114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591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278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4029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</p:txBody>
      </p:sp>
    </p:spTree>
    <p:extLst>
      <p:ext uri="{BB962C8B-B14F-4D97-AF65-F5344CB8AC3E}">
        <p14:creationId xmlns:p14="http://schemas.microsoft.com/office/powerpoint/2010/main" val="282382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</p:txBody>
      </p:sp>
    </p:spTree>
    <p:extLst>
      <p:ext uri="{BB962C8B-B14F-4D97-AF65-F5344CB8AC3E}">
        <p14:creationId xmlns:p14="http://schemas.microsoft.com/office/powerpoint/2010/main" val="4235783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630744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530595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Планирование: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пытается понять, хватит ли простого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sweeping,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же необходим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compacting.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813178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Все управляемые потоки встают на паузу (для случая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non-concurrent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Поток, который вызвал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запускает процедуру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Планирование: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GC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пытается понять, хватит ли простого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sweeping,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же необходим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compacting.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или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Compact.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В зависимости от выбора в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(6)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отрабатывает либо схема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либо схема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. Если был выбран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1603581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Что-то запускает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управляемые потоки встают на паузу (для случая </a:t>
            </a:r>
            <a:r>
              <a:rPr lang="en-US" dirty="0"/>
              <a:t>non-concurrent </a:t>
            </a:r>
            <a:r>
              <a:rPr lang="en-US" dirty="0" err="1"/>
              <a:t>gc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Поток, который вызвал </a:t>
            </a:r>
            <a:r>
              <a:rPr lang="en-US" dirty="0"/>
              <a:t>GC</a:t>
            </a:r>
            <a:r>
              <a:rPr lang="ru-RU" dirty="0"/>
              <a:t> запускает процедуру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поколение: на основании различных условий выбирается поколение на очищение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Маркировка: пометка всех достижимых объектов текущего и всех более «молодых» поколений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Планирование: </a:t>
            </a:r>
            <a:r>
              <a:rPr lang="en-US" dirty="0"/>
              <a:t>GC </a:t>
            </a:r>
            <a:r>
              <a:rPr lang="ru-RU" dirty="0"/>
              <a:t>пытается понять, хватит ли простого </a:t>
            </a:r>
            <a:r>
              <a:rPr lang="en-US" dirty="0"/>
              <a:t>sweeping, </a:t>
            </a:r>
            <a:r>
              <a:rPr lang="ru-RU" dirty="0"/>
              <a:t>или же необходим </a:t>
            </a:r>
            <a:r>
              <a:rPr lang="en-US" dirty="0"/>
              <a:t>compacting. </a:t>
            </a:r>
            <a:r>
              <a:rPr lang="ru-RU" dirty="0"/>
              <a:t>Кроме того, здесь содержится множество вычислений, необходимых для дальнейшей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Sweep </a:t>
            </a:r>
            <a:r>
              <a:rPr lang="ru-RU" dirty="0"/>
              <a:t>или </a:t>
            </a:r>
            <a:r>
              <a:rPr lang="en-US" dirty="0"/>
              <a:t>Compact. </a:t>
            </a:r>
            <a:r>
              <a:rPr lang="ru-RU" dirty="0"/>
              <a:t>В зависимости от выбора в </a:t>
            </a:r>
            <a:r>
              <a:rPr lang="en-US" dirty="0"/>
              <a:t>(6) </a:t>
            </a:r>
            <a:r>
              <a:rPr lang="ru-RU" dirty="0"/>
              <a:t>отрабатывает либо схема </a:t>
            </a:r>
            <a:r>
              <a:rPr lang="en-US" dirty="0"/>
              <a:t>Sweep </a:t>
            </a:r>
            <a:r>
              <a:rPr lang="ru-RU" dirty="0"/>
              <a:t>либо схема </a:t>
            </a:r>
            <a:r>
              <a:rPr lang="en-US" dirty="0"/>
              <a:t>Compact</a:t>
            </a:r>
            <a:r>
              <a:rPr lang="ru-RU" dirty="0"/>
              <a:t>. Если был выбран </a:t>
            </a:r>
            <a:r>
              <a:rPr lang="en-US" dirty="0"/>
              <a:t>Compact, </a:t>
            </a:r>
            <a:r>
              <a:rPr lang="ru-RU" dirty="0"/>
              <a:t>то перед его исполнением может отработать процедура обновления адресов на новые значения.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Восстановить работу всех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339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37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8CFF0A-AD68-4F0E-934A-B483C760DAC3}"/>
              </a:ext>
            </a:extLst>
          </p:cNvPr>
          <p:cNvSpPr txBox="1"/>
          <p:nvPr/>
        </p:nvSpPr>
        <p:spPr>
          <a:xfrm>
            <a:off x="2369733" y="4254364"/>
            <a:ext cx="3184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Уменьшить время простоя во время </a:t>
            </a:r>
            <a:r>
              <a:rPr lang="en-US" dirty="0"/>
              <a:t>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чаще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3B4FA83-3487-454B-9519-FA68E2CA0435}"/>
              </a:ext>
            </a:extLst>
          </p:cNvPr>
          <p:cNvSpPr txBox="1"/>
          <p:nvPr/>
        </p:nvSpPr>
        <p:spPr>
          <a:xfrm>
            <a:off x="6748266" y="4216102"/>
            <a:ext cx="318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реже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Пропускная способность приложения растёт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Растёт использование памяти (реже чистится)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1CA0A55-C56A-41C8-B0A1-E89A1CE5AC38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37FE5B29-E13F-450C-9467-FEF5C2D7C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1EA9584-3EFE-450A-A31F-9D017354FCFE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Шаги работы сборщика мусора</a:t>
            </a:r>
            <a:endParaRPr lang="en-US" sz="20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D26CAE-708F-43EE-B1BC-93B2B4B833DE}"/>
              </a:ext>
            </a:extLst>
          </p:cNvPr>
          <p:cNvSpPr/>
          <p:nvPr/>
        </p:nvSpPr>
        <p:spPr>
          <a:xfrm>
            <a:off x="894971" y="3429000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08DCF7-58D4-4BD1-8EDF-C71AE82E9BBB}"/>
              </a:ext>
            </a:extLst>
          </p:cNvPr>
          <p:cNvSpPr/>
          <p:nvPr/>
        </p:nvSpPr>
        <p:spPr>
          <a:xfrm>
            <a:off x="2459593" y="3428998"/>
            <a:ext cx="1266298" cy="5848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EF1A0D-6718-4FEE-9B77-798F7FE287EB}"/>
              </a:ext>
            </a:extLst>
          </p:cNvPr>
          <p:cNvSpPr/>
          <p:nvPr/>
        </p:nvSpPr>
        <p:spPr>
          <a:xfrm>
            <a:off x="4032576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 Select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DA7F4E-2A04-4030-BD22-7F63E6B92257}"/>
              </a:ext>
            </a:extLst>
          </p:cNvPr>
          <p:cNvSpPr/>
          <p:nvPr/>
        </p:nvSpPr>
        <p:spPr>
          <a:xfrm>
            <a:off x="5605559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4E04658-DA64-430C-BC72-21EA1E40B9EB}"/>
              </a:ext>
            </a:extLst>
          </p:cNvPr>
          <p:cNvSpPr/>
          <p:nvPr/>
        </p:nvSpPr>
        <p:spPr>
          <a:xfrm>
            <a:off x="7170181" y="342899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95870F5-2CA8-4657-BF0E-4F3B658C7C52}"/>
              </a:ext>
            </a:extLst>
          </p:cNvPr>
          <p:cNvSpPr/>
          <p:nvPr/>
        </p:nvSpPr>
        <p:spPr>
          <a:xfrm>
            <a:off x="8762685" y="2541583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Sweep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C9221F3-4FEC-418A-993F-6B3FA3C4657D}"/>
              </a:ext>
            </a:extLst>
          </p:cNvPr>
          <p:cNvSpPr/>
          <p:nvPr/>
        </p:nvSpPr>
        <p:spPr>
          <a:xfrm>
            <a:off x="8762685" y="4201157"/>
            <a:ext cx="1266298" cy="58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Collect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2DB9408-1D47-4BA4-AAAD-E794EBF6BA0C}"/>
              </a:ext>
            </a:extLst>
          </p:cNvPr>
          <p:cNvSpPr/>
          <p:nvPr/>
        </p:nvSpPr>
        <p:spPr>
          <a:xfrm>
            <a:off x="10260530" y="3428997"/>
            <a:ext cx="1266298" cy="5848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 Threads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413AA881-B4BF-4EF3-8031-40603046A29E}"/>
              </a:ext>
            </a:extLst>
          </p:cNvPr>
          <p:cNvSpPr/>
          <p:nvPr/>
        </p:nvSpPr>
        <p:spPr>
          <a:xfrm>
            <a:off x="2248930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20E391E1-E1F1-4A46-BDF1-6FC947B677E9}"/>
              </a:ext>
            </a:extLst>
          </p:cNvPr>
          <p:cNvSpPr/>
          <p:nvPr/>
        </p:nvSpPr>
        <p:spPr>
          <a:xfrm>
            <a:off x="3805093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65B6798D-D3C3-48F9-BBA3-6EAA7808BD51}"/>
              </a:ext>
            </a:extLst>
          </p:cNvPr>
          <p:cNvSpPr/>
          <p:nvPr/>
        </p:nvSpPr>
        <p:spPr>
          <a:xfrm>
            <a:off x="5374555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528019E3-910D-4C4B-BA1E-85C1E4E28091}"/>
              </a:ext>
            </a:extLst>
          </p:cNvPr>
          <p:cNvSpPr/>
          <p:nvPr/>
        </p:nvSpPr>
        <p:spPr>
          <a:xfrm>
            <a:off x="6943387" y="3639062"/>
            <a:ext cx="148281" cy="164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xmlns="" id="{21BC3431-2384-47F5-B5D1-00A97D40E9CE}"/>
              </a:ext>
            </a:extLst>
          </p:cNvPr>
          <p:cNvSpPr/>
          <p:nvPr/>
        </p:nvSpPr>
        <p:spPr>
          <a:xfrm>
            <a:off x="7760044" y="2731054"/>
            <a:ext cx="922638" cy="4530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xmlns="" id="{FB079520-EEF9-4206-87DB-7EF13CB1F52E}"/>
              </a:ext>
            </a:extLst>
          </p:cNvPr>
          <p:cNvSpPr/>
          <p:nvPr/>
        </p:nvSpPr>
        <p:spPr>
          <a:xfrm flipV="1">
            <a:off x="7760044" y="4172325"/>
            <a:ext cx="922637" cy="4530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xmlns="" id="{269E9F07-40DE-4400-BB71-413C465DC5C1}"/>
              </a:ext>
            </a:extLst>
          </p:cNvPr>
          <p:cNvSpPr/>
          <p:nvPr/>
        </p:nvSpPr>
        <p:spPr>
          <a:xfrm rot="5400000">
            <a:off x="10343764" y="2496278"/>
            <a:ext cx="453079" cy="9226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xmlns="" id="{82AB6C06-D0F6-41D5-B3E4-C450C0BA8020}"/>
              </a:ext>
            </a:extLst>
          </p:cNvPr>
          <p:cNvSpPr/>
          <p:nvPr/>
        </p:nvSpPr>
        <p:spPr>
          <a:xfrm rot="16200000" flipV="1">
            <a:off x="10343764" y="3883860"/>
            <a:ext cx="453079" cy="9226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08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Что вызывает </a:t>
            </a:r>
            <a:r>
              <a:rPr lang="en-US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289782"/>
            <a:ext cx="916432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12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 Allocation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5984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dirty="0" smtClean="0"/>
              <a:t>Исчерпали место в </a:t>
            </a:r>
            <a:r>
              <a:rPr lang="en-US" dirty="0" smtClean="0"/>
              <a:t>Small Objects Heap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0936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 Allocation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5984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dirty="0" smtClean="0"/>
              <a:t>Исчерпали место в </a:t>
            </a:r>
            <a:r>
              <a:rPr lang="en-US" dirty="0" smtClean="0"/>
              <a:t>Large Objects Heap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500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</a:t>
            </a: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mall object allocation on slow-path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5984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err="1" smtClean="0"/>
              <a:t>Аллокатор</a:t>
            </a:r>
            <a:r>
              <a:rPr lang="ru-RU" dirty="0" smtClean="0"/>
              <a:t> исчерпал место после: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Медленного алгоритма выделения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реорганизации сегментов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</a:t>
            </a:r>
            <a:r>
              <a:rPr lang="en-US" dirty="0" smtClean="0"/>
              <a:t>GCs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3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 allocation on slow-path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5984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err="1" smtClean="0"/>
              <a:t>Аллокатор</a:t>
            </a:r>
            <a:r>
              <a:rPr lang="ru-RU" dirty="0" smtClean="0"/>
              <a:t> исчерпал место после: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Медленного алгоритма выделения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реорганизации сегментов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</a:t>
            </a:r>
            <a:r>
              <a:rPr lang="en-US" dirty="0" smtClean="0"/>
              <a:t>GCs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51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Причины вызова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Indiced</a:t>
            </a: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trigger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5984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Ручной вызов </a:t>
            </a:r>
            <a:r>
              <a:rPr lang="en-US" dirty="0" smtClean="0"/>
              <a:t>GC: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Consolas" panose="020B0609020204030204" pitchFamily="49" charset="0"/>
              </a:rPr>
              <a:t>GC.Collect</a:t>
            </a:r>
            <a:r>
              <a:rPr lang="en-US" dirty="0" smtClean="0">
                <a:latin typeface="Consolas" panose="020B0609020204030204" pitchFamily="49" charset="0"/>
              </a:rPr>
              <a:t>() </a:t>
            </a:r>
            <a:r>
              <a:rPr lang="en-US" dirty="0" smtClean="0"/>
              <a:t>– </a:t>
            </a:r>
            <a:r>
              <a:rPr lang="ru-RU" dirty="0" smtClean="0"/>
              <a:t>вызов </a:t>
            </a:r>
            <a:r>
              <a:rPr lang="en-US" dirty="0" smtClean="0"/>
              <a:t>full-GC, </a:t>
            </a:r>
            <a:r>
              <a:rPr lang="ru-RU" dirty="0" smtClean="0"/>
              <a:t>блокирующего, без вынужденного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nsolas" panose="020B0609020204030204" pitchFamily="49" charset="0"/>
              </a:rPr>
              <a:t>GC.Collect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gen) </a:t>
            </a:r>
            <a:r>
              <a:rPr lang="en-US" dirty="0" smtClean="0"/>
              <a:t>– </a:t>
            </a:r>
            <a:r>
              <a:rPr lang="ru-RU" dirty="0" smtClean="0"/>
              <a:t>вызов </a:t>
            </a:r>
            <a:r>
              <a:rPr lang="en-US" dirty="0" smtClean="0"/>
              <a:t>GC </a:t>
            </a:r>
            <a:r>
              <a:rPr lang="ru-RU" dirty="0" smtClean="0"/>
              <a:t>на необходимом поколении, </a:t>
            </a:r>
            <a:r>
              <a:rPr lang="ru-RU" dirty="0" err="1" smtClean="0"/>
              <a:t>бликирующего</a:t>
            </a:r>
            <a:r>
              <a:rPr lang="ru-RU" dirty="0" smtClean="0"/>
              <a:t>, без вынужденного </a:t>
            </a:r>
            <a:r>
              <a:rPr lang="en-US" dirty="0" smtClean="0"/>
              <a:t>Compacting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nsolas" panose="020B0609020204030204" pitchFamily="49" charset="0"/>
              </a:rPr>
              <a:t>GC.Collect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gen, </a:t>
            </a:r>
            <a:r>
              <a:rPr lang="en-US" dirty="0" err="1">
                <a:latin typeface="Consolas" panose="020B0609020204030204" pitchFamily="49" charset="0"/>
              </a:rPr>
              <a:t>GCCollectionMode</a:t>
            </a:r>
            <a:r>
              <a:rPr lang="en-US" dirty="0">
                <a:latin typeface="Consolas" panose="020B0609020204030204" pitchFamily="49" charset="0"/>
              </a:rPr>
              <a:t> mode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/>
              <a:t> – </a:t>
            </a:r>
            <a:r>
              <a:rPr lang="ru-RU" dirty="0"/>
              <a:t>вызов </a:t>
            </a:r>
            <a:r>
              <a:rPr lang="en-US" dirty="0"/>
              <a:t>GC </a:t>
            </a:r>
            <a:r>
              <a:rPr lang="ru-RU" dirty="0"/>
              <a:t>на необходимом поколении, </a:t>
            </a:r>
            <a:r>
              <a:rPr lang="ru-RU" dirty="0" err="1"/>
              <a:t>бликирующего</a:t>
            </a:r>
            <a:r>
              <a:rPr lang="ru-RU" dirty="0"/>
              <a:t>, без вынужденного </a:t>
            </a:r>
            <a:r>
              <a:rPr lang="en-US" dirty="0"/>
              <a:t>Compacting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2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=""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=""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ADC223C-ABBE-4DB6-97AA-B1A069D305F4}"/>
              </a:ext>
            </a:extLst>
          </p:cNvPr>
          <p:cNvSpPr/>
          <p:nvPr/>
        </p:nvSpPr>
        <p:spPr>
          <a:xfrm>
            <a:off x="1796093" y="5091652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B8086DD-241E-40B5-ACD2-DD1C38DAC5B9}"/>
              </a:ext>
            </a:extLst>
          </p:cNvPr>
          <p:cNvSpPr/>
          <p:nvPr/>
        </p:nvSpPr>
        <p:spPr>
          <a:xfrm>
            <a:off x="3984803" y="5091650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E6731853-0DB5-4BA2-A2AE-7296F9F300CD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5400000">
            <a:off x="2760581" y="4063736"/>
            <a:ext cx="1010553" cy="1045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xmlns="" id="{B1C0D630-3FBC-482A-A1B5-A904275D283F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3830151" y="4039443"/>
            <a:ext cx="1010551" cy="1093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A0EFF1-F645-4350-A306-71DEB96F359B}"/>
              </a:ext>
            </a:extLst>
          </p:cNvPr>
          <p:cNvSpPr/>
          <p:nvPr/>
        </p:nvSpPr>
        <p:spPr>
          <a:xfrm>
            <a:off x="6133312" y="5091649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007C5E2-4C10-423E-9BA7-2BE4D437C83D}"/>
              </a:ext>
            </a:extLst>
          </p:cNvPr>
          <p:cNvSpPr/>
          <p:nvPr/>
        </p:nvSpPr>
        <p:spPr>
          <a:xfrm>
            <a:off x="8380965" y="5091647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xmlns="" id="{425F3CB3-4AFC-4B2E-9CF8-80E695FB8C3A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 rot="5400000">
            <a:off x="7130810" y="4030727"/>
            <a:ext cx="1010550" cy="1111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50EC5399-92CF-45C3-85E5-10B85E733C89}"/>
              </a:ext>
            </a:extLst>
          </p:cNvPr>
          <p:cNvCxnSpPr>
            <a:stCxn id="15" idx="2"/>
            <a:endCxn id="26" idx="0"/>
          </p:cNvCxnSpPr>
          <p:nvPr/>
        </p:nvCxnSpPr>
        <p:spPr>
          <a:xfrm rot="16200000" flipH="1">
            <a:off x="8229851" y="4042979"/>
            <a:ext cx="1010548" cy="10867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43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</a:t>
            </a:r>
          </a:p>
        </p:txBody>
      </p:sp>
    </p:spTree>
    <p:extLst>
      <p:ext uri="{BB962C8B-B14F-4D97-AF65-F5344CB8AC3E}">
        <p14:creationId xmlns:p14="http://schemas.microsoft.com/office/powerpoint/2010/main" val="41864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</p:txBody>
      </p:sp>
    </p:spTree>
    <p:extLst>
      <p:ext uri="{BB962C8B-B14F-4D97-AF65-F5344CB8AC3E}">
        <p14:creationId xmlns:p14="http://schemas.microsoft.com/office/powerpoint/2010/main" val="206942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284832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8708</TotalTime>
  <Words>2860</Words>
  <Application>Microsoft Office PowerPoint</Application>
  <PresentationFormat>Широкоэкранный</PresentationFormat>
  <Paragraphs>746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Segoe UI Semibold</vt:lpstr>
      <vt:lpstr>Source Sans Pro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70</cp:revision>
  <dcterms:created xsi:type="dcterms:W3CDTF">2018-09-29T08:14:48Z</dcterms:created>
  <dcterms:modified xsi:type="dcterms:W3CDTF">2019-04-10T08:09:26Z</dcterms:modified>
</cp:coreProperties>
</file>